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9" r:id="rId3"/>
    <p:sldId id="308" r:id="rId4"/>
    <p:sldId id="256" r:id="rId5"/>
    <p:sldId id="258" r:id="rId6"/>
    <p:sldId id="313" r:id="rId7"/>
    <p:sldId id="259" r:id="rId8"/>
    <p:sldId id="270" r:id="rId9"/>
    <p:sldId id="262" r:id="rId10"/>
    <p:sldId id="265" r:id="rId11"/>
    <p:sldId id="356" r:id="rId12"/>
    <p:sldId id="338" r:id="rId13"/>
    <p:sldId id="339" r:id="rId14"/>
    <p:sldId id="340" r:id="rId15"/>
    <p:sldId id="358" r:id="rId16"/>
    <p:sldId id="263" r:id="rId17"/>
    <p:sldId id="282" r:id="rId18"/>
    <p:sldId id="344" r:id="rId19"/>
    <p:sldId id="341" r:id="rId20"/>
    <p:sldId id="261" r:id="rId21"/>
    <p:sldId id="332" r:id="rId22"/>
    <p:sldId id="374" r:id="rId23"/>
    <p:sldId id="353" r:id="rId24"/>
    <p:sldId id="359" r:id="rId25"/>
    <p:sldId id="287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2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492" y="-96"/>
      </p:cViewPr>
      <p:guideLst>
        <p:guide orient="horz" pos="2164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28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1FF1F-A271-4527-92E9-1BADD3B243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D199A-E5E9-48B4-A2E7-E0E2A1D0FC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tags" Target="../tags/tag11.xml"/><Relationship Id="rId2" Type="http://schemas.openxmlformats.org/officeDocument/2006/relationships/image" Target="../media/image16.png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9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3.xml"/><Relationship Id="rId8" Type="http://schemas.openxmlformats.org/officeDocument/2006/relationships/image" Target="../media/image6.png"/><Relationship Id="rId7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microsoft.com/office/2007/relationships/media" Target="file:///D:\&#35770;&#25991;\&#35799;&#27468;\&#30416;&#22478;U7Reading1\Seasons%20In%20The%20Sun&#65288;&#31532;&#19968;&#24352;&#24187;&#28783;&#29255;&#65289;.mp3" TargetMode="External"/><Relationship Id="rId4" Type="http://schemas.openxmlformats.org/officeDocument/2006/relationships/audio" Target="file:///D:\&#35770;&#25991;\&#35799;&#27468;\&#30416;&#22478;U7Reading1\Seasons%20In%20The%20Sun&#65288;&#31532;&#19968;&#24352;&#24187;&#28783;&#29255;&#65289;.mp3" TargetMode="External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.jpeg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0445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/>
              <a:t>Listen to a song</a:t>
            </a:r>
            <a:endParaRPr lang="en-US" altLang="zh-CN"/>
          </a:p>
        </p:txBody>
      </p:sp>
      <p:pic>
        <p:nvPicPr>
          <p:cNvPr id="4" name="内容占位符 3" descr="封面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195" y="1628775"/>
            <a:ext cx="9144000" cy="544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215" y="44450"/>
            <a:ext cx="8229600" cy="977900"/>
          </a:xfrm>
        </p:spPr>
        <p:txBody>
          <a:bodyPr/>
          <a:lstStyle/>
          <a:p>
            <a:r>
              <a:rPr lang="en-US" altLang="zh-CN"/>
              <a:t>Rewrite(</a:t>
            </a:r>
            <a:r>
              <a:rPr lang="zh-CN" altLang="en-US"/>
              <a:t>改写</a:t>
            </a:r>
            <a:r>
              <a:rPr lang="en-US" altLang="zh-CN"/>
              <a:t>)</a:t>
            </a:r>
            <a:endParaRPr lang="en-US" altLang="zh-CN"/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95605" y="1052830"/>
            <a:ext cx="8229600" cy="261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600" b="1" i="1" dirty="0"/>
              <a:t>      Winter days are coming </a:t>
            </a:r>
            <a:r>
              <a:rPr lang="en-US" altLang="zh-CN" sz="3600" b="1" i="1" dirty="0">
                <a:solidFill>
                  <a:schemeClr val="tx1"/>
                </a:solidFill>
              </a:rPr>
              <a:t>here,</a:t>
            </a:r>
            <a:endParaRPr lang="en-US" altLang="zh-CN" sz="3600" b="1" i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b="1" i="1" dirty="0"/>
              <a:t>      trees begin to wait for a new year, </a:t>
            </a:r>
            <a:endParaRPr lang="en-US" altLang="zh-CN" sz="3600" b="1" i="1" dirty="0"/>
          </a:p>
          <a:p>
            <a:pPr>
              <a:buNone/>
            </a:pPr>
            <a:r>
              <a:rPr lang="en-US" altLang="zh-CN" sz="3600" b="1" i="1" dirty="0"/>
              <a:t>      flowers stop</a:t>
            </a:r>
            <a:r>
              <a:rPr lang="en-US" altLang="zh-CN" sz="3600" b="1" i="1" dirty="0">
                <a:solidFill>
                  <a:prstClr val="black"/>
                </a:solidFill>
              </a:rPr>
              <a:t> to smile</a:t>
            </a:r>
            <a:r>
              <a:rPr lang="en-US" altLang="zh-CN" sz="3600" b="1" i="1" dirty="0"/>
              <a:t> in the air</a:t>
            </a:r>
            <a:r>
              <a:rPr lang="en-US" altLang="zh-CN" sz="3600" b="1" i="1" dirty="0">
                <a:solidFill>
                  <a:schemeClr val="tx1"/>
                </a:solidFill>
              </a:rPr>
              <a:t>,</a:t>
            </a:r>
            <a:endParaRPr lang="en-US" altLang="zh-CN" sz="3600" b="1" i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b="1" i="1" dirty="0"/>
              <a:t>      Birds can't be seen anywhere.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323215" y="3213100"/>
            <a:ext cx="8229600" cy="2092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600" b="1" i="1" dirty="0"/>
              <a:t>       </a:t>
            </a:r>
            <a:endParaRPr lang="en-US" altLang="zh-CN" sz="3600" b="1" i="1" dirty="0"/>
          </a:p>
          <a:p>
            <a:pPr>
              <a:buNone/>
            </a:pPr>
            <a:r>
              <a:rPr lang="en-US" altLang="zh-CN" sz="3600" b="1" i="1" dirty="0"/>
              <a:t>      flowers ______</a:t>
            </a:r>
            <a:r>
              <a:rPr lang="en-US" altLang="zh-CN" sz="3600" b="1" i="1" dirty="0">
                <a:solidFill>
                  <a:prstClr val="black"/>
                </a:solidFill>
              </a:rPr>
              <a:t> with eyes closed,</a:t>
            </a:r>
            <a:endParaRPr lang="en-US" altLang="zh-CN" sz="3600" b="1" i="1" dirty="0">
              <a:solidFill>
                <a:prstClr val="black"/>
              </a:solidFill>
            </a:endParaRPr>
          </a:p>
          <a:p>
            <a:pPr>
              <a:buNone/>
            </a:pPr>
            <a:r>
              <a:rPr lang="en-US" altLang="zh-CN" sz="3600" b="1" i="1" dirty="0">
                <a:solidFill>
                  <a:prstClr val="black"/>
                </a:solidFill>
              </a:rPr>
              <a:t>      all the bad memories are left ______.</a:t>
            </a:r>
            <a:endParaRPr lang="en-US" altLang="zh-CN" sz="3600" b="1" i="1" dirty="0">
              <a:solidFill>
                <a:prstClr val="black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2051685" y="3213100"/>
            <a:ext cx="2529840" cy="1845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600" b="1" i="1" dirty="0"/>
              <a:t>       </a:t>
            </a:r>
            <a:endParaRPr lang="en-US" altLang="zh-CN" sz="3600" b="1" i="1" dirty="0"/>
          </a:p>
          <a:p>
            <a:pPr>
              <a:buNone/>
            </a:pPr>
            <a:r>
              <a:rPr lang="en-US" altLang="zh-CN" sz="3600" b="1" i="1" dirty="0"/>
              <a:t>      </a:t>
            </a:r>
            <a:r>
              <a:rPr lang="en-US" altLang="zh-CN" sz="3600" b="1" i="1" dirty="0">
                <a:solidFill>
                  <a:srgbClr val="FF0000"/>
                </a:solidFill>
              </a:rPr>
              <a:t>sleep</a:t>
            </a:r>
            <a:endParaRPr lang="en-US" altLang="zh-CN" sz="3600" b="1" i="1" dirty="0">
              <a:solidFill>
                <a:prstClr val="black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5868035" y="3789045"/>
            <a:ext cx="2529840" cy="1845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600" b="1" i="1" dirty="0"/>
              <a:t>       </a:t>
            </a:r>
            <a:endParaRPr lang="en-US" altLang="zh-CN" sz="3600" b="1" i="1" dirty="0"/>
          </a:p>
          <a:p>
            <a:pPr>
              <a:buNone/>
            </a:pPr>
            <a:r>
              <a:rPr lang="en-US" altLang="zh-CN" sz="3600" b="1" i="1" dirty="0"/>
              <a:t>      </a:t>
            </a:r>
            <a:r>
              <a:rPr lang="en-US" altLang="zh-CN" sz="3600" b="1" i="1" dirty="0">
                <a:solidFill>
                  <a:srgbClr val="FF0000"/>
                </a:solidFill>
              </a:rPr>
              <a:t>behind</a:t>
            </a:r>
            <a:endParaRPr lang="en-US" altLang="zh-CN" sz="3600" b="1" i="1" dirty="0">
              <a:solidFill>
                <a:prstClr val="black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53833" y="492761"/>
            <a:ext cx="623633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i="1" dirty="0">
                <a:solidFill>
                  <a:srgbClr val="0070C0"/>
                </a:solidFill>
              </a:rPr>
              <a:t>Personification----Have a try</a:t>
            </a:r>
            <a:r>
              <a:rPr lang="en-US" altLang="zh-CN" sz="4000" b="1" i="1" dirty="0">
                <a:solidFill>
                  <a:srgbClr val="FF0000"/>
                </a:solidFill>
              </a:rPr>
              <a:t> </a:t>
            </a:r>
            <a:endParaRPr lang="zh-CN" altLang="en-US" sz="5400" b="1" i="1" dirty="0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83568" y="1412776"/>
            <a:ext cx="7715200" cy="29457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i="1" dirty="0"/>
              <a:t>  Spring is like a garden full of flowers,</a:t>
            </a:r>
            <a:endParaRPr lang="en-US" altLang="zh-CN" i="1" dirty="0"/>
          </a:p>
          <a:p>
            <a:pPr>
              <a:buNone/>
            </a:pPr>
            <a:r>
              <a:rPr lang="en-US" altLang="zh-CN" i="1" dirty="0"/>
              <a:t>  The whole ground _____________________,</a:t>
            </a:r>
            <a:endParaRPr lang="en-US" altLang="zh-CN" i="1" dirty="0"/>
          </a:p>
          <a:p>
            <a:pPr>
              <a:buNone/>
            </a:pPr>
            <a:r>
              <a:rPr lang="en-US" altLang="zh-CN" i="1" dirty="0"/>
              <a:t>  Everything is _________,</a:t>
            </a:r>
            <a:endParaRPr lang="en-US" altLang="zh-CN" i="1" dirty="0"/>
          </a:p>
          <a:p>
            <a:pPr>
              <a:buNone/>
            </a:pPr>
            <a:r>
              <a:rPr lang="en-US" altLang="zh-CN" i="1" dirty="0"/>
              <a:t> What a lovely time to go for a trip! </a:t>
            </a:r>
            <a:endParaRPr lang="en-US" altLang="zh-CN" i="1" dirty="0"/>
          </a:p>
          <a:p>
            <a:pPr>
              <a:buNone/>
            </a:pPr>
            <a:endParaRPr lang="en-US" altLang="zh-CN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3350" y="1186815"/>
            <a:ext cx="6013450" cy="448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44450"/>
            <a:ext cx="4493895" cy="3834130"/>
          </a:xfrm>
          <a:prstGeom prst="rect">
            <a:avLst/>
          </a:prstGeom>
        </p:spPr>
      </p:pic>
      <p:pic>
        <p:nvPicPr>
          <p:cNvPr id="4" name="内容占位符 3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27855" y="1813560"/>
            <a:ext cx="4687570" cy="495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53833" y="492761"/>
            <a:ext cx="623633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i="1" dirty="0">
                <a:solidFill>
                  <a:srgbClr val="0070C0"/>
                </a:solidFill>
              </a:rPr>
              <a:t>Personification----Have a try</a:t>
            </a:r>
            <a:r>
              <a:rPr lang="en-US" altLang="zh-CN" sz="4000" b="1" i="1" dirty="0">
                <a:solidFill>
                  <a:srgbClr val="FF0000"/>
                </a:solidFill>
              </a:rPr>
              <a:t> </a:t>
            </a:r>
            <a:endParaRPr lang="zh-CN" altLang="en-US" sz="5400" b="1" i="1" dirty="0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83568" y="1412776"/>
            <a:ext cx="7715200" cy="29457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i="1" dirty="0"/>
              <a:t>  Spring is like a garden full of flowers,</a:t>
            </a:r>
            <a:endParaRPr lang="en-US" altLang="zh-CN" i="1" dirty="0"/>
          </a:p>
          <a:p>
            <a:pPr>
              <a:buNone/>
            </a:pPr>
            <a:r>
              <a:rPr lang="en-US" altLang="zh-CN" i="1" dirty="0"/>
              <a:t>  The whole ground _____________________,</a:t>
            </a:r>
            <a:endParaRPr lang="en-US" altLang="zh-CN" i="1" dirty="0"/>
          </a:p>
          <a:p>
            <a:pPr>
              <a:buNone/>
            </a:pPr>
            <a:r>
              <a:rPr lang="en-US" altLang="zh-CN" i="1" dirty="0"/>
              <a:t>  Everything is _________,</a:t>
            </a:r>
            <a:endParaRPr lang="en-US" altLang="zh-CN" i="1" dirty="0"/>
          </a:p>
          <a:p>
            <a:pPr>
              <a:buNone/>
            </a:pPr>
            <a:r>
              <a:rPr lang="en-US" altLang="zh-CN" i="1" dirty="0"/>
              <a:t> What a lovely time to go for a trip! </a:t>
            </a:r>
            <a:endParaRPr lang="en-US" altLang="zh-CN" i="1" dirty="0"/>
          </a:p>
          <a:p>
            <a:pPr>
              <a:buNone/>
            </a:pPr>
            <a:endParaRPr lang="en-US" altLang="zh-CN" i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3923665" y="1996440"/>
            <a:ext cx="47796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dresses up with rich colors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40380" y="2580005"/>
            <a:ext cx="2030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waking up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457331_083242062303_2.jpg"/>
          <p:cNvPicPr>
            <a:picLocks noChangeAspect="1"/>
          </p:cNvPicPr>
          <p:nvPr/>
        </p:nvPicPr>
        <p:blipFill>
          <a:blip r:embed="rId1" cstate="print"/>
          <a:srcRect r="49121" b="55250"/>
          <a:stretch>
            <a:fillRect/>
          </a:stretch>
        </p:blipFill>
        <p:spPr>
          <a:xfrm>
            <a:off x="6804248" y="0"/>
            <a:ext cx="2592288" cy="3089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-27384"/>
            <a:ext cx="8229600" cy="4525963"/>
          </a:xfrm>
        </p:spPr>
        <p:txBody>
          <a:bodyPr/>
          <a:lstStyle/>
          <a:p>
            <a:pPr>
              <a:buNone/>
            </a:pP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Those sweet memories of summer days.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Are about quiet streams and trees and shade,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And lazy afternoons by a pool,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lnSpc>
                <a:spcPct val="125000"/>
              </a:lnSpc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Eating ice cream to feel cool.</a:t>
            </a:r>
            <a:endParaRPr lang="zh-CN" altLang="en-US" b="1" i="1" dirty="0">
              <a:ea typeface="方正粗黑宋简体" panose="02000000000000000000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0"/>
            <a:ext cx="41975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Read and Feel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99992" y="0"/>
            <a:ext cx="2626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Stanza 3</a:t>
            </a:r>
            <a:endParaRPr lang="zh-CN" altLang="en-US" sz="54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59632" y="1124744"/>
            <a:ext cx="1224136" cy="6480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99592" y="2708920"/>
            <a:ext cx="1008112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916084" y="2420888"/>
            <a:ext cx="1296035" cy="63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32040" y="2492896"/>
            <a:ext cx="273630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403350" y="3861048"/>
            <a:ext cx="1405255" cy="63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内容占位符 2"/>
          <p:cNvSpPr txBox="1"/>
          <p:nvPr/>
        </p:nvSpPr>
        <p:spPr>
          <a:xfrm>
            <a:off x="0" y="4149090"/>
            <a:ext cx="7416165" cy="64833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What images(</a:t>
            </a:r>
            <a:r>
              <a:rPr kumimoji="0" lang="zh-CN" alt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意象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can you find in the stanza</a:t>
            </a:r>
            <a:r>
              <a:rPr kumimoji="0" lang="en-US" altLang="zh-CN" sz="3200" b="1" i="1" u="none" strike="noStrike" kern="1200" cap="none" spc="0" normalizeH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499625" y="3212976"/>
            <a:ext cx="93662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内容占位符 2"/>
          <p:cNvSpPr txBox="1"/>
          <p:nvPr/>
        </p:nvSpPr>
        <p:spPr>
          <a:xfrm>
            <a:off x="0" y="4941168"/>
            <a:ext cx="7416824" cy="64807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How does the poet</a:t>
            </a:r>
            <a:r>
              <a:rPr kumimoji="0" lang="en-US" altLang="zh-CN" sz="3200" b="1" i="1" u="none" strike="noStrike" kern="1200" cap="none" spc="0" normalizeH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feel about summer?  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907704" y="1988840"/>
            <a:ext cx="1008112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995936" y="3284984"/>
            <a:ext cx="1224136" cy="64807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0775546">
            <a:off x="1891540" y="2381439"/>
            <a:ext cx="950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ea typeface="方正粗黑宋简体" panose="02000000000000000000" pitchFamily="2" charset="-122"/>
              </a:rPr>
              <a:t>hot?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内容占位符 2"/>
          <p:cNvSpPr txBox="1"/>
          <p:nvPr/>
        </p:nvSpPr>
        <p:spPr>
          <a:xfrm>
            <a:off x="0" y="5805264"/>
            <a:ext cx="8532440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Word choice</a:t>
            </a:r>
            <a:r>
              <a:rPr kumimoji="0" lang="en-US" altLang="zh-CN" sz="32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3200" b="1" i="1" u="none" strike="noStrike" kern="1200" cap="none" spc="0" normalizeH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also </a:t>
            </a:r>
            <a:r>
              <a:rPr lang="en-US" altLang="zh-CN" sz="3200" b="1" i="1" dirty="0"/>
              <a:t>very important in a poem.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内容占位符 2"/>
          <p:cNvSpPr txBox="1"/>
          <p:nvPr/>
        </p:nvSpPr>
        <p:spPr>
          <a:xfrm>
            <a:off x="0" y="4149090"/>
            <a:ext cx="7416165" cy="64833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images ———————— feelings</a:t>
            </a:r>
            <a:r>
              <a:rPr kumimoji="0" lang="en-US" altLang="zh-CN" sz="3200" b="1" i="1" u="none" strike="noStrike" kern="1200" cap="none" spc="0" normalizeH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188595"/>
            <a:ext cx="8833485" cy="5504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bldLvl="0" animBg="1"/>
      <p:bldP spid="21" grpId="0" animBg="1"/>
      <p:bldP spid="22" grpId="0" animBg="1"/>
      <p:bldP spid="23" grpId="0" animBg="1"/>
      <p:bldP spid="26" grpId="0"/>
      <p:bldP spid="27" grpId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6000" b="1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Imitate a stanza(</a:t>
            </a:r>
            <a:r>
              <a:rPr lang="zh-CN" altLang="en-US" sz="6000" b="1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仿写</a:t>
            </a:r>
            <a:r>
              <a:rPr lang="en-US" altLang="zh-CN" sz="6000" b="1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)</a:t>
            </a:r>
            <a:endParaRPr lang="en-US" altLang="zh-CN" sz="6000" b="1" i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520065" y="1484630"/>
            <a:ext cx="8384540" cy="23761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粗黑宋简体" panose="02000000000000000000" pitchFamily="2" charset="-122"/>
                <a:cs typeface="+mn-cs"/>
              </a:rPr>
              <a:t>Those _________ memories of summer days,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方正粗黑宋简体" panose="02000000000000000000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粗黑宋简体" panose="02000000000000000000" pitchFamily="2" charset="-122"/>
                <a:cs typeface="+mn-cs"/>
              </a:rPr>
              <a:t>Are about ______________and _________________,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方正粗黑宋简体" panose="02000000000000000000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粗黑宋简体" panose="02000000000000000000" pitchFamily="2" charset="-122"/>
                <a:cs typeface="+mn-cs"/>
              </a:rPr>
              <a:t>__________________________,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方正粗黑宋简体" panose="02000000000000000000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粗黑宋简体" panose="02000000000000000000" pitchFamily="2" charset="-122"/>
                <a:cs typeface="+mn-cs"/>
              </a:rPr>
              <a:t>____________________to _____________.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方正粗黑宋简体" panose="02000000000000000000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0399" y="4233883"/>
            <a:ext cx="67805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prstClr val="black"/>
                </a:solidFill>
              </a:rPr>
              <a:t>What can you see/hear/do in summer?</a:t>
            </a:r>
            <a:r>
              <a:rPr lang="en-US" altLang="zh-CN" sz="3200" b="1" i="1" dirty="0">
                <a:solidFill>
                  <a:prstClr val="black"/>
                </a:solidFill>
              </a:rPr>
              <a:t> </a:t>
            </a:r>
            <a:endParaRPr lang="zh-CN" altLang="en-US" b="1" dirty="0"/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10399" y="4868883"/>
            <a:ext cx="50520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prstClr val="black"/>
                </a:solidFill>
              </a:rPr>
              <a:t>How do you feel in summer?</a:t>
            </a:r>
            <a:r>
              <a:rPr lang="en-US" altLang="zh-CN" sz="3200" b="1" i="1" dirty="0">
                <a:solidFill>
                  <a:prstClr val="black"/>
                </a:solidFill>
              </a:rPr>
              <a:t> 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rcRect b="23639"/>
          <a:stretch>
            <a:fillRect/>
          </a:stretch>
        </p:blipFill>
        <p:spPr>
          <a:xfrm>
            <a:off x="539750" y="1268730"/>
            <a:ext cx="7816215" cy="345630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755650" y="5085080"/>
            <a:ext cx="1272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moon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028190" y="5085080"/>
            <a:ext cx="1375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branch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347720" y="5099685"/>
            <a:ext cx="1487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magpie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716145" y="5108575"/>
            <a:ext cx="1445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breeze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6083935" y="5099685"/>
            <a:ext cx="1298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cicada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827405" y="5805170"/>
            <a:ext cx="2678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paddy flower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420110" y="5805170"/>
            <a:ext cx="876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frog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6000" b="1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Imitate a stanza(</a:t>
            </a:r>
            <a:r>
              <a:rPr lang="zh-CN" altLang="en-US" sz="6000" b="1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仿写</a:t>
            </a:r>
            <a:r>
              <a:rPr lang="en-US" altLang="zh-CN" sz="6000" b="1" i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)</a:t>
            </a:r>
            <a:endParaRPr lang="en-US" altLang="zh-CN" sz="6000" b="1" i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520065" y="1484630"/>
            <a:ext cx="8384540" cy="23761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粗黑宋简体" panose="02000000000000000000" pitchFamily="2" charset="-122"/>
                <a:cs typeface="+mn-cs"/>
              </a:rPr>
              <a:t>Those _________ memories of summer days,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方正粗黑宋简体" panose="02000000000000000000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粗黑宋简体" panose="02000000000000000000" pitchFamily="2" charset="-122"/>
                <a:cs typeface="+mn-cs"/>
              </a:rPr>
              <a:t>Are about ______________and __________________,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方正粗黑宋简体" panose="02000000000000000000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粗黑宋简体" panose="02000000000000000000" pitchFamily="2" charset="-122"/>
                <a:cs typeface="+mn-cs"/>
              </a:rPr>
              <a:t> </a:t>
            </a:r>
            <a:r>
              <a:rPr kumimoji="0" lang="en-US" altLang="zh-CN" sz="32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粗黑宋简体" panose="02000000000000000000" pitchFamily="2" charset="-122"/>
                <a:cs typeface="+mn-cs"/>
              </a:rPr>
              <a:t>Kill </a:t>
            </a: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粗黑宋简体" panose="02000000000000000000" pitchFamily="2" charset="-122"/>
                <a:cs typeface="+mn-cs"/>
              </a:rPr>
              <a:t>time in the sun,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方正粗黑宋简体" panose="02000000000000000000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方正粗黑宋简体" panose="02000000000000000000" pitchFamily="2" charset="-122"/>
                <a:cs typeface="+mn-cs"/>
              </a:rPr>
              <a:t>____________________to _____________.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方正粗黑宋简体" panose="02000000000000000000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8930" y="1484630"/>
            <a:ext cx="1788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carefree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5660" y="1969770"/>
            <a:ext cx="2783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talkative frogs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200" y="2985770"/>
            <a:ext cx="4058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 Catching the cicadas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25365" y="2985770"/>
            <a:ext cx="2211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have fun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92090" y="1969770"/>
            <a:ext cx="4005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sweet paddy flowers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457331_083242062303_2.jpg"/>
          <p:cNvPicPr>
            <a:picLocks noChangeAspect="1"/>
          </p:cNvPicPr>
          <p:nvPr/>
        </p:nvPicPr>
        <p:blipFill>
          <a:blip r:embed="rId1" cstate="print"/>
          <a:srcRect l="50879" t="1050" b="51701"/>
          <a:stretch>
            <a:fillRect/>
          </a:stretch>
        </p:blipFill>
        <p:spPr>
          <a:xfrm>
            <a:off x="6732240" y="980728"/>
            <a:ext cx="2411760" cy="29582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340769"/>
            <a:ext cx="7272808" cy="3168351"/>
          </a:xfrm>
        </p:spPr>
        <p:txBody>
          <a:bodyPr>
            <a:normAutofit/>
          </a:bodyPr>
          <a:lstStyle/>
          <a:p>
            <a:pPr>
              <a:lnSpc>
                <a:spcPct val="75000"/>
              </a:lnSpc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Then autumn leaves turn brown,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lnSpc>
                <a:spcPct val="75000"/>
              </a:lnSpc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Fall into piles upon the ground.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lnSpc>
                <a:spcPct val="75000"/>
              </a:lnSpc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Farmers work to harvest crops,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lnSpc>
                <a:spcPct val="75000"/>
              </a:lnSpc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As the days are shorter and the temperature drops.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lnSpc>
                <a:spcPct val="75000"/>
              </a:lnSpc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Soon the snowy season will begin,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lnSpc>
                <a:spcPct val="75000"/>
              </a:lnSpc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And it will be a new year once again.</a:t>
            </a:r>
            <a:endParaRPr lang="zh-CN" altLang="en-US" b="1" i="1" dirty="0">
              <a:ea typeface="方正粗黑宋简体" panose="02000000000000000000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41975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Read and Feel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332656"/>
            <a:ext cx="2626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Stanza 4</a:t>
            </a:r>
            <a:endParaRPr lang="zh-CN" altLang="en-US" sz="54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611560" y="4581128"/>
            <a:ext cx="7488832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How  does the poet</a:t>
            </a:r>
            <a:r>
              <a:rPr kumimoji="0" lang="en-US" altLang="zh-CN" sz="3200" b="1" i="1" u="none" strike="noStrike" kern="1200" cap="none" spc="0" normalizeH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feel  about autumn?  </a:t>
            </a:r>
            <a:endParaRPr kumimoji="0" lang="en-US" altLang="zh-CN" sz="3200" b="1" i="1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63526" y="2636912"/>
            <a:ext cx="24485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39934" y="3573016"/>
            <a:ext cx="6552728" cy="86409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33783" y="5555119"/>
            <a:ext cx="15223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busy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7974" y="5555119"/>
            <a:ext cx="238252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hopeful</a:t>
            </a:r>
            <a:endParaRPr lang="en-US" altLang="zh-CN" sz="5400" b="1" cap="none" spc="0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bldLvl="0" animBg="1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 noChangeAspect="1"/>
          </p:cNvGrpSpPr>
          <p:nvPr/>
        </p:nvGrpSpPr>
        <p:grpSpPr>
          <a:xfrm>
            <a:off x="0" y="0"/>
            <a:ext cx="9144000" cy="6858000"/>
            <a:chOff x="0" y="0"/>
            <a:chExt cx="5806" cy="4347"/>
          </a:xfrm>
        </p:grpSpPr>
        <p:pic>
          <p:nvPicPr>
            <p:cNvPr id="2055" name="Picture 3"/>
            <p:cNvPicPr>
              <a:picLocks noChangeAspect="1"/>
            </p:cNvPicPr>
            <p:nvPr/>
          </p:nvPicPr>
          <p:blipFill>
            <a:blip r:embed="rId1"/>
            <a:srcRect t="6438"/>
            <a:stretch>
              <a:fillRect/>
            </a:stretch>
          </p:blipFill>
          <p:spPr>
            <a:xfrm>
              <a:off x="0" y="2631"/>
              <a:ext cx="5806" cy="17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806" cy="266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1" name="Text Box 3"/>
          <p:cNvSpPr txBox="1"/>
          <p:nvPr/>
        </p:nvSpPr>
        <p:spPr>
          <a:xfrm>
            <a:off x="107950" y="-26987"/>
            <a:ext cx="903605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br>
              <a:rPr lang="zh-CN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zh-CN" altLang="zh-CN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52" name="Picture 6" descr="10212478_133857029334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356"/>
          <a:stretch>
            <a:fillRect/>
          </a:stretch>
        </p:blipFill>
        <p:spPr>
          <a:xfrm>
            <a:off x="5651500" y="3500438"/>
            <a:ext cx="3168650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Seasons In The Sun（第一张幻灯片）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37363" y="6067425"/>
            <a:ext cx="7969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50139"/>
          <a:stretch>
            <a:fillRect/>
          </a:stretch>
        </p:blipFill>
        <p:spPr>
          <a:xfrm>
            <a:off x="-36195" y="0"/>
            <a:ext cx="4881880" cy="685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845685" y="-635"/>
            <a:ext cx="4279900" cy="686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715" y="472440"/>
            <a:ext cx="7891780" cy="5527040"/>
          </a:xfrm>
        </p:spPr>
        <p:txBody>
          <a:bodyPr/>
          <a:lstStyle/>
          <a:p>
            <a:r>
              <a:rPr lang="en-US" altLang="zh-CN"/>
              <a:t>Golden and red trees,</a:t>
            </a:r>
            <a:endParaRPr lang="en-US" altLang="zh-CN"/>
          </a:p>
          <a:p>
            <a:r>
              <a:rPr lang="en-US" altLang="zh-CN"/>
              <a:t>Nod to the soft breeze</a:t>
            </a:r>
            <a:r>
              <a:rPr lang="zh-CN" altLang="en-US"/>
              <a:t>（微风）</a:t>
            </a:r>
            <a:r>
              <a:rPr lang="en-US" altLang="zh-CN"/>
              <a:t>,</a:t>
            </a:r>
            <a:endParaRPr lang="en-US" altLang="zh-CN"/>
          </a:p>
          <a:p>
            <a:r>
              <a:rPr lang="en-US" altLang="zh-CN"/>
              <a:t>As it whispers, 'winter is near',</a:t>
            </a:r>
            <a:endParaRPr lang="en-US" altLang="zh-CN"/>
          </a:p>
          <a:p>
            <a:r>
              <a:rPr lang="en-US" altLang="zh-CN"/>
              <a:t>Brown nuts</a:t>
            </a:r>
            <a:r>
              <a:rPr lang="zh-CN" altLang="en-US"/>
              <a:t>（坚果）</a:t>
            </a:r>
            <a:r>
              <a:rPr lang="en-US" altLang="zh-CN"/>
              <a:t>start to fall,</a:t>
            </a:r>
            <a:endParaRPr lang="en-US" altLang="zh-CN"/>
          </a:p>
          <a:p>
            <a:r>
              <a:rPr lang="en-US" altLang="zh-CN"/>
              <a:t>Good-bye, sweet flowers and tasty fruits,</a:t>
            </a:r>
            <a:endParaRPr lang="en-US" altLang="zh-CN"/>
          </a:p>
          <a:p>
            <a:r>
              <a:rPr lang="en-US" altLang="zh-CN"/>
              <a:t>We will miss you so,</a:t>
            </a:r>
            <a:endParaRPr lang="en-US" altLang="zh-CN"/>
          </a:p>
          <a:p>
            <a:r>
              <a:rPr lang="en-US" altLang="zh-CN"/>
              <a:t>But we have to let you go,</a:t>
            </a:r>
            <a:endParaRPr lang="en-US" altLang="zh-CN"/>
          </a:p>
          <a:p>
            <a:r>
              <a:rPr lang="en-US" altLang="zh-CN"/>
              <a:t>For this is the fall of the year.</a:t>
            </a:r>
            <a:endParaRPr lang="en-US" altLang="zh-CN"/>
          </a:p>
          <a:p>
            <a:endParaRPr lang="en-US" altLang="zh-CN"/>
          </a:p>
        </p:txBody>
      </p:sp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467398" y="5229364"/>
            <a:ext cx="164084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sorry</a:t>
            </a:r>
            <a:endParaRPr lang="en-US" altLang="zh-CN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3059785" y="5301754"/>
            <a:ext cx="5939155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helpless</a:t>
            </a:r>
            <a:r>
              <a:rPr lang="zh-CN" altLang="en-US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（无奈的）</a:t>
            </a:r>
            <a:endParaRPr lang="en-US" altLang="zh-CN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Further thinking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Spring                               an old man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Summer                           a baby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Autumn                            a child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Winter                              a mature(</a:t>
            </a:r>
            <a:r>
              <a:rPr lang="zh-CN" altLang="en-US"/>
              <a:t>成熟的</a:t>
            </a:r>
            <a:r>
              <a:rPr lang="en-US" altLang="zh-CN"/>
              <a:t>) man</a:t>
            </a:r>
            <a:endParaRPr lang="en-US" altLang="zh-CN"/>
          </a:p>
        </p:txBody>
      </p:sp>
      <p:pic>
        <p:nvPicPr>
          <p:cNvPr id="4" name="内容占位符 3" descr="封面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46000"/>
          </a:blip>
          <a:stretch>
            <a:fillRect/>
          </a:stretch>
        </p:blipFill>
        <p:spPr>
          <a:xfrm>
            <a:off x="-36195" y="44450"/>
            <a:ext cx="9144000" cy="706501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>
            <a:off x="1968500" y="1920875"/>
            <a:ext cx="2675255" cy="1003935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>
            <p:custDataLst>
              <p:tags r:id="rId3"/>
            </p:custDataLst>
          </p:nvPr>
        </p:nvCxnSpPr>
        <p:spPr>
          <a:xfrm>
            <a:off x="2195830" y="2997200"/>
            <a:ext cx="2675255" cy="1003935"/>
          </a:xfrm>
          <a:prstGeom prst="straightConnector1">
            <a:avLst/>
          </a:prstGeom>
          <a:ln w="38100">
            <a:solidFill>
              <a:srgbClr val="FF33CC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>
            <p:custDataLst>
              <p:tags r:id="rId4"/>
            </p:custDataLst>
          </p:nvPr>
        </p:nvCxnSpPr>
        <p:spPr>
          <a:xfrm>
            <a:off x="2195830" y="4077335"/>
            <a:ext cx="2675255" cy="1003935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>
            <p:custDataLst>
              <p:tags r:id="rId5"/>
            </p:custDataLst>
          </p:nvPr>
        </p:nvCxnSpPr>
        <p:spPr>
          <a:xfrm flipV="1">
            <a:off x="2051685" y="2061210"/>
            <a:ext cx="2664460" cy="2952115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Group work: Appreciation(</a:t>
            </a:r>
            <a:r>
              <a:rPr lang="zh-CN" altLang="en-US"/>
              <a:t>赏析</a:t>
            </a:r>
            <a:r>
              <a:rPr lang="en-US" altLang="zh-CN"/>
              <a:t>)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/>
              <a:t>Report:</a:t>
            </a:r>
            <a:endParaRPr lang="zh-CN" altLang="en-US"/>
          </a:p>
          <a:p>
            <a:r>
              <a:rPr lang="zh-CN" altLang="en-US"/>
              <a:t>In this poem, </a:t>
            </a:r>
            <a:r>
              <a:rPr lang="en-US" altLang="zh-CN"/>
              <a:t>_______</a:t>
            </a:r>
            <a:r>
              <a:rPr lang="zh-CN" altLang="en-US"/>
              <a:t> ryhmes with _________</a:t>
            </a:r>
            <a:r>
              <a:rPr lang="en-US" altLang="zh-CN"/>
              <a:t>;</a:t>
            </a:r>
            <a:r>
              <a:rPr lang="zh-CN" altLang="en-US"/>
              <a:t> _________ rhymes with ___________</a:t>
            </a:r>
            <a:r>
              <a:rPr lang="en-US" altLang="zh-CN"/>
              <a:t>. I think it sounds ________. </a:t>
            </a:r>
            <a:endParaRPr lang="zh-CN" altLang="en-US"/>
          </a:p>
          <a:p>
            <a:r>
              <a:rPr lang="zh-CN" altLang="en-US"/>
              <a:t>I like the </a:t>
            </a:r>
            <a:r>
              <a:rPr lang="en-US" altLang="zh-CN"/>
              <a:t>stanza ____ best</a:t>
            </a:r>
            <a:r>
              <a:rPr lang="zh-CN" altLang="en-US"/>
              <a:t>, </a:t>
            </a:r>
            <a:r>
              <a:rPr lang="en-US" altLang="zh-CN"/>
              <a:t>in which </a:t>
            </a:r>
            <a:r>
              <a:rPr lang="zh-CN" altLang="en-US"/>
              <a:t>the poet uses ______________</a:t>
            </a:r>
            <a:r>
              <a:rPr lang="en-US" altLang="zh-CN"/>
              <a:t>____</a:t>
            </a:r>
            <a:r>
              <a:rPr lang="zh-CN" altLang="en-US"/>
              <a:t>___(填一种修辞手法).</a:t>
            </a:r>
            <a:endParaRPr lang="zh-CN" altLang="en-US"/>
          </a:p>
          <a:p>
            <a:r>
              <a:rPr lang="zh-CN" altLang="en-US"/>
              <a:t>Among all the words, I think __________ (填入一个你认为用的最好的单词) is the best because _____________________________.</a:t>
            </a:r>
            <a:endParaRPr lang="zh-CN" altLang="en-US"/>
          </a:p>
          <a:p>
            <a:r>
              <a:rPr lang="zh-CN" altLang="en-US"/>
              <a:t>I think the poet feels _____________</a:t>
            </a:r>
            <a:r>
              <a:rPr lang="en-US" altLang="zh-CN"/>
              <a:t>  because</a:t>
            </a:r>
            <a:r>
              <a:rPr lang="zh-CN" altLang="en-US"/>
              <a:t> ________________.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Homework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Required:Compose a poem about seasons and appreciate your classmates’ poems.</a:t>
            </a:r>
            <a:endParaRPr lang="en-US" altLang="zh-CN"/>
          </a:p>
          <a:p>
            <a:r>
              <a:rPr lang="en-US" altLang="zh-CN"/>
              <a:t>Encouraged:Choose a new topic and compose a poem about it, such as friends, trips, school life, wild animals and so on.</a:t>
            </a:r>
            <a:endParaRPr lang="en-US" altLang="zh-CN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830" y="0"/>
            <a:ext cx="9164955" cy="68707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07950" y="332740"/>
            <a:ext cx="9300210" cy="4526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6000" b="1" i="1" dirty="0"/>
              <a:t>Life is not just about survival, but _____ and distance. </a:t>
            </a:r>
            <a:endParaRPr lang="zh-CN" altLang="en-US" sz="6000" b="1" i="1" dirty="0"/>
          </a:p>
        </p:txBody>
      </p:sp>
      <p:sp>
        <p:nvSpPr>
          <p:cNvPr id="5" name="矩形 4"/>
          <p:cNvSpPr/>
          <p:nvPr/>
        </p:nvSpPr>
        <p:spPr>
          <a:xfrm>
            <a:off x="1547475" y="1268507"/>
            <a:ext cx="2069465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poetry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0008020313707948_b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601216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27984" y="1916832"/>
            <a:ext cx="4318248" cy="1830065"/>
          </a:xfrm>
          <a:effectLst/>
        </p:spPr>
        <p:style>
          <a:lnRef idx="2">
            <a:schemeClr val="accent5"/>
          </a:lnRef>
          <a:fillRef idx="100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altLang="zh-CN" sz="60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8A Unit7 </a:t>
            </a:r>
            <a:br>
              <a:rPr lang="en-US" altLang="zh-CN" sz="60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</a:br>
            <a:r>
              <a:rPr lang="en-US" altLang="zh-CN" sz="60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ReadingII</a:t>
            </a:r>
            <a:endParaRPr lang="zh-CN" altLang="en-US" sz="60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39144" y="4365104"/>
            <a:ext cx="6904856" cy="1080120"/>
          </a:xfrm>
        </p:spPr>
        <p:txBody>
          <a:bodyPr>
            <a:normAutofit/>
          </a:bodyPr>
          <a:lstStyle/>
          <a:p>
            <a:r>
              <a:rPr lang="en-US" altLang="zh-CN" sz="54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Seasons of the year</a:t>
            </a:r>
            <a:endParaRPr lang="zh-CN" altLang="en-US" sz="5400" b="1" i="1" dirty="0">
              <a:solidFill>
                <a:schemeClr val="tx2">
                  <a:lumMod val="60000"/>
                  <a:lumOff val="40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0" y="44624"/>
          <a:ext cx="9144000" cy="69037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123728"/>
                <a:gridCol w="7020272"/>
              </a:tblGrid>
              <a:tr h="576064">
                <a:tc>
                  <a:txBody>
                    <a:bodyPr/>
                    <a:lstStyle/>
                    <a:p>
                      <a:r>
                        <a:rPr lang="en-US" altLang="zh-CN" sz="4000" i="1" dirty="0"/>
                        <a:t>Seasons</a:t>
                      </a:r>
                      <a:endParaRPr lang="zh-CN" altLang="en-US" sz="40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4000" i="1" dirty="0"/>
                        <a:t>Features</a:t>
                      </a:r>
                      <a:r>
                        <a:rPr lang="zh-CN" altLang="en-US" sz="4000" i="1" dirty="0"/>
                        <a:t>（特征）</a:t>
                      </a:r>
                      <a:endParaRPr lang="zh-CN" altLang="en-US" sz="4000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243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1" dirty="0">
                          <a:solidFill>
                            <a:srgbClr val="0070C0"/>
                          </a:solidFill>
                        </a:rPr>
                        <a:t>winter</a:t>
                      </a:r>
                      <a:endParaRPr lang="zh-CN" altLang="en-US" sz="4000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 </a:t>
                      </a:r>
                      <a:r>
                        <a:rPr lang="en-US" altLang="zh-CN" sz="2500" dirty="0"/>
                        <a:t> </a:t>
                      </a:r>
                      <a:r>
                        <a:rPr lang="en-US" altLang="zh-CN" sz="2500" b="1" i="1" dirty="0"/>
                        <a:t>Winter days are</a:t>
                      </a:r>
                      <a:r>
                        <a:rPr lang="en-US" altLang="zh-CN" sz="2500" b="1" i="1" baseline="0" dirty="0"/>
                        <a:t> full of snow. It is always so cold that plants  stop ____________and birds like to fly far away to find a _________________place.</a:t>
                      </a:r>
                      <a:endParaRPr lang="zh-CN" altLang="en-US" sz="25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49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1" dirty="0">
                          <a:solidFill>
                            <a:srgbClr val="00B050"/>
                          </a:solidFill>
                        </a:rPr>
                        <a:t>spring</a:t>
                      </a:r>
                      <a:r>
                        <a:rPr lang="en-US" altLang="zh-CN" sz="4000" b="1" i="1" baseline="0" dirty="0">
                          <a:solidFill>
                            <a:srgbClr val="00B050"/>
                          </a:solidFill>
                        </a:rPr>
                        <a:t> </a:t>
                      </a:r>
                      <a:endParaRPr lang="zh-CN" altLang="en-US" sz="4000" b="1" i="1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500" b="1" i="1" dirty="0"/>
                        <a:t>Spring</a:t>
                      </a:r>
                      <a:r>
                        <a:rPr lang="en-US" altLang="zh-CN" sz="2500" b="1" i="1" baseline="0" dirty="0"/>
                        <a:t> is a perfect season  to fly a kite, because it is ________________. We can see bees and         butterflies play among flowers  and __________ the showers in April.</a:t>
                      </a:r>
                      <a:endParaRPr lang="zh-CN" altLang="en-US" sz="25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12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1" dirty="0">
                          <a:solidFill>
                            <a:srgbClr val="FF0000"/>
                          </a:solidFill>
                        </a:rPr>
                        <a:t>summer</a:t>
                      </a:r>
                      <a:endParaRPr lang="zh-CN" altLang="en-US" sz="4000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When we see quiet streams and sit in the  __________________, we may feel very sweet. If we can have an ice cream by the pool on a _______________ , it must be very cool .</a:t>
                      </a:r>
                      <a:endParaRPr lang="zh-CN" altLang="en-US" sz="2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40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autumn </a:t>
                      </a:r>
                      <a:endParaRPr lang="zh-CN" altLang="en-US" sz="4000" b="1" i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600" b="1" i="1" dirty="0"/>
                        <a:t>Leaves in autumn</a:t>
                      </a:r>
                      <a:r>
                        <a:rPr lang="en-US" altLang="zh-CN" sz="2600" b="1" i="1" baseline="0" dirty="0"/>
                        <a:t> not only _________________ but also fall into piles upon the ground. As the days get shorter, the temperature drops but farmers are still busy _________________ </a:t>
                      </a:r>
                      <a:endParaRPr lang="zh-CN" altLang="en-US" sz="26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243" y="103876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0070C0"/>
                </a:solidFill>
              </a:rPr>
              <a:t>growing</a:t>
            </a:r>
            <a:endParaRPr lang="zh-CN" altLang="en-US" sz="2800" b="1" i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11514" y="2296557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00B050"/>
                </a:solidFill>
              </a:rPr>
              <a:t>windy and bright</a:t>
            </a:r>
            <a:endParaRPr lang="zh-CN" altLang="en-US" sz="2800" b="1" i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48170" y="2708910"/>
            <a:ext cx="1877695" cy="536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b="1" i="1" dirty="0">
                <a:solidFill>
                  <a:srgbClr val="00B050"/>
                </a:solidFill>
              </a:rPr>
              <a:t>hide from</a:t>
            </a:r>
            <a:endParaRPr lang="zh-CN" altLang="en-US" sz="2800" b="1" i="1" dirty="0">
              <a:solidFill>
                <a:srgbClr val="00B05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11760" y="3861048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</a:rPr>
              <a:t>shade of trees</a:t>
            </a:r>
            <a:endParaRPr lang="zh-CN" altLang="en-US" sz="2800" b="1" i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67744" y="472514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</a:rPr>
              <a:t>lazy afternoon</a:t>
            </a:r>
            <a:endParaRPr lang="zh-CN" altLang="en-US" sz="2800" b="1" i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99842" y="530120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chemeClr val="accent6"/>
                </a:solidFill>
              </a:rPr>
              <a:t>turn brown</a:t>
            </a:r>
            <a:endParaRPr lang="en-US" altLang="zh-CN" sz="2800" b="1" i="1" dirty="0">
              <a:solidFill>
                <a:schemeClr val="accent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725" y="6424950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002060"/>
                </a:solidFill>
              </a:rPr>
              <a:t> </a:t>
            </a:r>
            <a:r>
              <a:rPr lang="en-US" altLang="zh-CN" sz="2800" b="1" i="1" dirty="0">
                <a:solidFill>
                  <a:schemeClr val="accent6"/>
                </a:solidFill>
              </a:rPr>
              <a:t>harvesting crops</a:t>
            </a:r>
            <a:endParaRPr lang="en-US" altLang="zh-CN" sz="2800" b="1" i="1" dirty="0">
              <a:solidFill>
                <a:schemeClr val="accent6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83338" y="1465481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0070C0"/>
                </a:solidFill>
              </a:rPr>
              <a:t> warm and sunny</a:t>
            </a:r>
            <a:endParaRPr lang="zh-CN" altLang="en-US" sz="28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7" grpId="0"/>
      <p:bldP spid="10" grpId="0"/>
      <p:bldP spid="13" grpId="0"/>
      <p:bldP spid="15" grpId="0"/>
      <p:bldP spid="17" grpId="0"/>
      <p:bldP spid="18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4170" y="1473200"/>
            <a:ext cx="86868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dirty="0"/>
              <a:t> </a:t>
            </a:r>
            <a:r>
              <a:rPr lang="en-US" altLang="zh-CN" sz="3600" i="1" dirty="0"/>
              <a:t>1. beautiful sounds---rhyme(</a:t>
            </a:r>
            <a:r>
              <a:rPr lang="zh-CN" altLang="en-US" sz="3600" i="1" dirty="0"/>
              <a:t>押韵</a:t>
            </a:r>
            <a:r>
              <a:rPr lang="en-US" altLang="zh-CN" sz="3600" i="1" dirty="0"/>
              <a:t> )</a:t>
            </a:r>
            <a:endParaRPr lang="en-US" altLang="zh-CN" sz="3600" i="1" dirty="0"/>
          </a:p>
          <a:p>
            <a:pPr>
              <a:buNone/>
            </a:pPr>
            <a:r>
              <a:rPr lang="en-US" altLang="zh-CN" sz="3600" i="1" dirty="0"/>
              <a:t>                         </a:t>
            </a:r>
            <a:endParaRPr lang="en-US" altLang="zh-CN" sz="3600" i="1" dirty="0"/>
          </a:p>
          <a:p>
            <a:pPr>
              <a:buNone/>
            </a:pPr>
            <a:r>
              <a:rPr lang="en-US" altLang="zh-CN" sz="3600" i="1" dirty="0"/>
              <a:t> 2. beautiful  form--- figures of speech(</a:t>
            </a:r>
            <a:r>
              <a:rPr lang="zh-CN" altLang="en-US" sz="3600" i="1" dirty="0"/>
              <a:t>修辞</a:t>
            </a:r>
            <a:r>
              <a:rPr lang="en-US" altLang="zh-CN" sz="3600" i="1" dirty="0"/>
              <a:t>)</a:t>
            </a:r>
            <a:endParaRPr lang="en-US" altLang="zh-CN" sz="3600" i="1" dirty="0"/>
          </a:p>
          <a:p>
            <a:pPr>
              <a:buNone/>
            </a:pPr>
            <a:endParaRPr lang="en-US" altLang="zh-CN" sz="3600" i="1" dirty="0"/>
          </a:p>
          <a:p>
            <a:pPr>
              <a:buNone/>
            </a:pPr>
            <a:r>
              <a:rPr lang="en-US" altLang="zh-CN" sz="3600" i="1" dirty="0"/>
              <a:t>3.beautiful words---choice of words(</a:t>
            </a:r>
            <a:r>
              <a:rPr lang="zh-CN" altLang="en-US" sz="3600" i="1" dirty="0"/>
              <a:t>炼字</a:t>
            </a:r>
            <a:r>
              <a:rPr lang="en-US" altLang="zh-CN" sz="3600" i="1" dirty="0"/>
              <a:t>)</a:t>
            </a:r>
            <a:endParaRPr lang="en-US" altLang="zh-CN" sz="3600" i="1" dirty="0"/>
          </a:p>
          <a:p>
            <a:pPr>
              <a:buNone/>
            </a:pPr>
            <a:endParaRPr lang="zh-CN" altLang="en-US" sz="3600" i="1" dirty="0"/>
          </a:p>
          <a:p>
            <a:pPr>
              <a:buNone/>
            </a:pPr>
            <a:r>
              <a:rPr lang="en-US" altLang="zh-CN" sz="3600" i="1" dirty="0">
                <a:sym typeface="+mn-ea"/>
              </a:rPr>
              <a:t>4. beautiful sense---images(</a:t>
            </a:r>
            <a:r>
              <a:rPr lang="zh-CN" altLang="en-US" sz="3600" i="1" dirty="0">
                <a:sym typeface="+mn-ea"/>
              </a:rPr>
              <a:t>意象</a:t>
            </a:r>
            <a:r>
              <a:rPr lang="en-US" altLang="zh-CN" sz="3600" i="1" dirty="0">
                <a:sym typeface="+mn-ea"/>
              </a:rPr>
              <a:t>)</a:t>
            </a:r>
            <a:endParaRPr lang="en-US" altLang="zh-CN" sz="3600" i="1" dirty="0">
              <a:sym typeface="+mn-ea"/>
            </a:endParaRPr>
          </a:p>
          <a:p>
            <a:pPr>
              <a:buNone/>
            </a:pPr>
            <a:r>
              <a:rPr lang="en-US" altLang="zh-CN" sz="3600" i="1" dirty="0">
                <a:sym typeface="+mn-ea"/>
              </a:rPr>
              <a:t>                                ---feelings</a:t>
            </a:r>
            <a:endParaRPr lang="en-US" altLang="zh-CN" sz="3600" i="1" dirty="0"/>
          </a:p>
          <a:p>
            <a:pPr>
              <a:buNone/>
            </a:pPr>
            <a:endParaRPr lang="zh-CN" altLang="en-US" sz="3600" i="1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97396" y="384473"/>
            <a:ext cx="8149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Tips for appreciating poems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457331_083242062303_2.jpg"/>
          <p:cNvPicPr>
            <a:picLocks noChangeAspect="1"/>
          </p:cNvPicPr>
          <p:nvPr/>
        </p:nvPicPr>
        <p:blipFill>
          <a:blip r:embed="rId1" cstate="print"/>
          <a:srcRect l="48201" t="50399"/>
          <a:stretch>
            <a:fillRect/>
          </a:stretch>
        </p:blipFill>
        <p:spPr>
          <a:xfrm>
            <a:off x="6444208" y="3329608"/>
            <a:ext cx="2699792" cy="35283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332656"/>
            <a:ext cx="8229600" cy="4525963"/>
          </a:xfrm>
        </p:spPr>
        <p:txBody>
          <a:bodyPr/>
          <a:lstStyle/>
          <a:p>
            <a:pPr>
              <a:buNone/>
            </a:pP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Winter days are full of snow,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When trees and flowers forget to grow,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And the birds fly far away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To find a warm and sunny day.</a:t>
            </a:r>
            <a:endParaRPr lang="zh-CN" altLang="en-US" b="1" i="1" dirty="0">
              <a:ea typeface="方正粗黑宋简体" panose="02000000000000000000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41975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Read and Feel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32040" y="188640"/>
            <a:ext cx="27900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Stanza 1 </a:t>
            </a:r>
            <a:endParaRPr lang="zh-CN" altLang="en-US" dirty="0"/>
          </a:p>
        </p:txBody>
      </p:sp>
      <p:sp>
        <p:nvSpPr>
          <p:cNvPr id="6" name="右弧形箭头 5"/>
          <p:cNvSpPr/>
          <p:nvPr/>
        </p:nvSpPr>
        <p:spPr>
          <a:xfrm>
            <a:off x="7668344" y="1628800"/>
            <a:ext cx="360040" cy="6480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右弧形箭头 8"/>
          <p:cNvSpPr/>
          <p:nvPr/>
        </p:nvSpPr>
        <p:spPr>
          <a:xfrm>
            <a:off x="5940152" y="2996952"/>
            <a:ext cx="360040" cy="6480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27984" y="1484784"/>
            <a:ext cx="11692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ea typeface="方正粗黑宋简体" panose="02000000000000000000" pitchFamily="2" charset="-122"/>
              </a:rPr>
              <a:t>snow,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00658" y="2060848"/>
            <a:ext cx="11516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ea typeface="方正粗黑宋简体" panose="02000000000000000000" pitchFamily="2" charset="-122"/>
              </a:rPr>
              <a:t>grow,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32053" y="2700209"/>
            <a:ext cx="11160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rgbClr val="92D050"/>
                </a:solidFill>
                <a:ea typeface="方正粗黑宋简体" panose="02000000000000000000" pitchFamily="2" charset="-122"/>
              </a:rPr>
              <a:t>away</a:t>
            </a:r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41380" y="3284984"/>
            <a:ext cx="898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rgbClr val="92D050"/>
                </a:solidFill>
                <a:ea typeface="方正粗黑宋简体" panose="02000000000000000000" pitchFamily="2" charset="-122"/>
              </a:rPr>
              <a:t>day.</a:t>
            </a:r>
            <a:endParaRPr lang="zh-CN" altLang="en-US" dirty="0">
              <a:solidFill>
                <a:srgbClr val="92D05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00" y="1484784"/>
            <a:ext cx="899592" cy="68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852936"/>
            <a:ext cx="975359" cy="614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8"/>
          <p:cNvSpPr txBox="1"/>
          <p:nvPr>
            <p:custDataLst>
              <p:tags r:id="rId4"/>
            </p:custDataLst>
          </p:nvPr>
        </p:nvSpPr>
        <p:spPr>
          <a:xfrm>
            <a:off x="395605" y="4221480"/>
            <a:ext cx="69640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>
                <a:solidFill>
                  <a:schemeClr val="tx1"/>
                </a:solidFill>
              </a:rPr>
              <a:t>Rhymes make  the poem _______ beautiful.</a:t>
            </a:r>
            <a:endParaRPr lang="en-US" altLang="zh-CN" sz="3600" b="1" i="1" dirty="0">
              <a:solidFill>
                <a:schemeClr val="tx1"/>
              </a:solidFill>
            </a:endParaRPr>
          </a:p>
        </p:txBody>
      </p:sp>
      <p:sp>
        <p:nvSpPr>
          <p:cNvPr id="5" name="TextBox 8"/>
          <p:cNvSpPr txBox="1"/>
          <p:nvPr>
            <p:custDataLst>
              <p:tags r:id="rId5"/>
            </p:custDataLst>
          </p:nvPr>
        </p:nvSpPr>
        <p:spPr>
          <a:xfrm>
            <a:off x="5220335" y="4178935"/>
            <a:ext cx="15468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</a:rPr>
              <a:t>sound</a:t>
            </a:r>
            <a:endParaRPr lang="en-US" altLang="zh-CN" sz="36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/>
      <p:bldP spid="12" grpId="0"/>
      <p:bldP spid="13" grpId="0"/>
      <p:bldP spid="14" grpId="0"/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https://timgsa.baidu.com/timg?image&amp;quality=80&amp;size=b9999_10000&amp;sec=1572975460945&amp;di=97bc84c5daced4b22808f26e15880d21&amp;imgtype=0&amp;src=http%3A%2F%2Fbpic.588ku.com%2Felement_origin_min_pic%2F16%2F12%2F23%2F65be146b0659ce3d2b9fbb017814decb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321259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Try your own rhyme---Practice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altLang="zh-CN" sz="3600" b="1" i="1" dirty="0"/>
              <a:t>      Winter days are coming </a:t>
            </a:r>
            <a:r>
              <a:rPr lang="en-US" altLang="zh-CN" sz="3600" b="1" i="1" dirty="0">
                <a:solidFill>
                  <a:srgbClr val="FF0000"/>
                </a:solidFill>
              </a:rPr>
              <a:t>here,</a:t>
            </a:r>
            <a:endParaRPr lang="en-US" altLang="zh-CN" sz="3600" b="1" i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b="1" i="1" dirty="0"/>
              <a:t>      trees begin to wait for a new_____, </a:t>
            </a:r>
            <a:endParaRPr lang="en-US" altLang="zh-CN" sz="3600" b="1" i="1" dirty="0"/>
          </a:p>
          <a:p>
            <a:pPr>
              <a:buNone/>
            </a:pPr>
            <a:r>
              <a:rPr lang="en-US" altLang="zh-CN" sz="3600" b="1" i="1" dirty="0"/>
              <a:t>      flowers </a:t>
            </a:r>
            <a:r>
              <a:rPr lang="en-US" altLang="zh-CN" sz="3600" b="1" i="1" dirty="0">
                <a:solidFill>
                  <a:prstClr val="black"/>
                </a:solidFill>
              </a:rPr>
              <a:t>stop to smile</a:t>
            </a:r>
            <a:r>
              <a:rPr lang="en-US" altLang="zh-CN" sz="3600" b="1" i="1" dirty="0"/>
              <a:t>  in the___</a:t>
            </a:r>
            <a:r>
              <a:rPr lang="en-US" altLang="zh-CN" sz="3600" b="1" i="1" dirty="0">
                <a:solidFill>
                  <a:schemeClr val="tx1"/>
                </a:solidFill>
              </a:rPr>
              <a:t>,</a:t>
            </a:r>
            <a:endParaRPr lang="en-US" altLang="zh-CN" sz="3600" b="1" i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600" b="1" i="1" dirty="0"/>
              <a:t>      Birds can't be seen  __________.</a:t>
            </a:r>
            <a:endParaRPr lang="zh-CN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2611" y="1844824"/>
            <a:ext cx="1191389" cy="75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C:\Users\Administrator\Documents\Tencent Files\592659553\Image\C2C\7)_6[SOG1@2LJF50Y(2GIK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9872" y="3501008"/>
            <a:ext cx="1184128" cy="5760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779912" y="2132856"/>
            <a:ext cx="4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</a:rPr>
              <a:t> </a:t>
            </a:r>
            <a:endParaRPr lang="zh-CN" altLang="en-US" sz="36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7760" y="3500755"/>
            <a:ext cx="2113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</a:rPr>
              <a:t>anywhere</a:t>
            </a:r>
            <a:endParaRPr lang="en-US" altLang="zh-CN" sz="36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88224" y="2204864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</a:rPr>
              <a:t>year</a:t>
            </a:r>
            <a:endParaRPr lang="zh-CN" altLang="en-US" sz="3600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0301" y="292507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</a:rPr>
              <a:t>air</a:t>
            </a:r>
            <a:endParaRPr lang="zh-CN" alt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457331_083242062303_2.jpg"/>
          <p:cNvPicPr>
            <a:picLocks noChangeAspect="1"/>
          </p:cNvPicPr>
          <p:nvPr/>
        </p:nvPicPr>
        <p:blipFill>
          <a:blip r:embed="rId1" cstate="print"/>
          <a:srcRect t="47249" r="47782"/>
          <a:stretch>
            <a:fillRect/>
          </a:stretch>
        </p:blipFill>
        <p:spPr>
          <a:xfrm>
            <a:off x="6948264" y="-315416"/>
            <a:ext cx="2448272" cy="31428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332656"/>
            <a:ext cx="8229600" cy="4525963"/>
          </a:xfrm>
        </p:spPr>
        <p:txBody>
          <a:bodyPr/>
          <a:lstStyle/>
          <a:p>
            <a:pPr>
              <a:buNone/>
            </a:pP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The days of spring are windy and bright.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What a perfect time to fly a kite!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Bees and butterflies play among flowers, 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Then hide from the April showers.</a:t>
            </a:r>
            <a:endParaRPr lang="en-US" altLang="zh-CN" b="1" i="1" dirty="0">
              <a:ea typeface="方正粗黑宋简体" panose="02000000000000000000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41975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Read and Feel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99992" y="188640"/>
            <a:ext cx="2626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Stanza 2</a:t>
            </a:r>
            <a:endParaRPr lang="zh-CN" altLang="en-US" sz="54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460" y="3284855"/>
            <a:ext cx="8590280" cy="20612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i="1" dirty="0"/>
              <a:t>Q: </a:t>
            </a:r>
            <a:r>
              <a:rPr lang="en-US" altLang="zh-CN" sz="3200" b="1" i="1" dirty="0">
                <a:solidFill>
                  <a:srgbClr val="0070C0"/>
                </a:solidFill>
              </a:rPr>
              <a:t>Which </a:t>
            </a:r>
            <a:r>
              <a:rPr lang="en-US" altLang="zh-CN" sz="3200" b="1" i="1" u="sng" dirty="0">
                <a:solidFill>
                  <a:srgbClr val="FF0000"/>
                </a:solidFill>
              </a:rPr>
              <a:t>figure of speech</a:t>
            </a:r>
            <a:r>
              <a:rPr lang="en-US" altLang="zh-CN" sz="3200" b="1" i="1" dirty="0">
                <a:solidFill>
                  <a:srgbClr val="0070C0"/>
                </a:solidFill>
              </a:rPr>
              <a:t>(</a:t>
            </a:r>
            <a:r>
              <a:rPr lang="zh-CN" altLang="en-US" sz="3200" b="1" i="1" dirty="0">
                <a:solidFill>
                  <a:srgbClr val="0070C0"/>
                </a:solidFill>
              </a:rPr>
              <a:t>修辞手法</a:t>
            </a:r>
            <a:r>
              <a:rPr lang="en-US" altLang="zh-CN" sz="3200" b="1" i="1" dirty="0">
                <a:solidFill>
                  <a:srgbClr val="0070C0"/>
                </a:solidFill>
              </a:rPr>
              <a:t>) can you find in Stanza 2</a:t>
            </a:r>
            <a:r>
              <a:rPr lang="zh-CN" altLang="en-US" sz="3200" b="1" i="1" dirty="0">
                <a:solidFill>
                  <a:srgbClr val="0070C0"/>
                </a:solidFill>
              </a:rPr>
              <a:t>？</a:t>
            </a:r>
            <a:endParaRPr lang="en-US" altLang="zh-CN" sz="3200" b="1" i="1" dirty="0">
              <a:solidFill>
                <a:srgbClr val="0070C0"/>
              </a:solidFill>
            </a:endParaRPr>
          </a:p>
          <a:p>
            <a:pPr marL="514350" indent="-514350">
              <a:buAutoNum type="alphaUcPeriod"/>
            </a:pPr>
            <a:r>
              <a:rPr lang="en-US" altLang="zh-CN" sz="3200" i="1" dirty="0"/>
              <a:t>Parallelism (</a:t>
            </a:r>
            <a:r>
              <a:rPr lang="zh-CN" altLang="en-US" sz="3200" i="1" dirty="0"/>
              <a:t>排比</a:t>
            </a:r>
            <a:r>
              <a:rPr lang="en-US" altLang="zh-CN" sz="3200" i="1" dirty="0"/>
              <a:t>)                   B. Simile (</a:t>
            </a:r>
            <a:r>
              <a:rPr lang="zh-CN" altLang="en-US" sz="3200" i="1" dirty="0"/>
              <a:t>比喻</a:t>
            </a:r>
            <a:r>
              <a:rPr lang="en-US" altLang="zh-CN" sz="3200" i="1" dirty="0"/>
              <a:t>)   </a:t>
            </a:r>
            <a:endParaRPr lang="en-US" altLang="zh-CN" sz="3200" i="1" dirty="0"/>
          </a:p>
          <a:p>
            <a:pPr marL="514350" indent="-514350"/>
            <a:r>
              <a:rPr lang="en-US" altLang="zh-CN" sz="3200" i="1" dirty="0"/>
              <a:t>C.   Personification (</a:t>
            </a:r>
            <a:r>
              <a:rPr lang="zh-CN" altLang="en-US" sz="3200" i="1" dirty="0"/>
              <a:t>拟人）</a:t>
            </a:r>
            <a:r>
              <a:rPr lang="en-US" altLang="zh-CN" sz="3200" i="1" dirty="0"/>
              <a:t>   </a:t>
            </a:r>
            <a:endParaRPr lang="en-US" altLang="zh-CN" sz="3200" i="1" dirty="0"/>
          </a:p>
        </p:txBody>
      </p:sp>
      <p:sp>
        <p:nvSpPr>
          <p:cNvPr id="17" name="矩形 16"/>
          <p:cNvSpPr/>
          <p:nvPr/>
        </p:nvSpPr>
        <p:spPr>
          <a:xfrm>
            <a:off x="4072255" y="2060848"/>
            <a:ext cx="23719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ea typeface="方正粗黑宋简体" panose="02000000000000000000" pitchFamily="2" charset="-122"/>
              </a:rPr>
              <a:t>play among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64749" y="2700209"/>
            <a:ext cx="19271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ea typeface="方正粗黑宋简体" panose="02000000000000000000" pitchFamily="2" charset="-122"/>
              </a:rPr>
              <a:t>hide from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>
            <a:off x="323528" y="4869160"/>
            <a:ext cx="432048" cy="432048"/>
          </a:xfrm>
          <a:prstGeom prst="hear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8"/>
          <p:cNvSpPr txBox="1"/>
          <p:nvPr>
            <p:custDataLst>
              <p:tags r:id="rId2"/>
            </p:custDataLst>
          </p:nvPr>
        </p:nvSpPr>
        <p:spPr>
          <a:xfrm>
            <a:off x="467360" y="5661025"/>
            <a:ext cx="7867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>
                <a:solidFill>
                  <a:srgbClr val="FF0000"/>
                </a:solidFill>
              </a:rPr>
              <a:t>humans’ action              an object(</a:t>
            </a:r>
            <a:r>
              <a:rPr lang="zh-CN" altLang="en-US" sz="3600" b="1" i="1" dirty="0">
                <a:solidFill>
                  <a:srgbClr val="FF0000"/>
                </a:solidFill>
              </a:rPr>
              <a:t>物体</a:t>
            </a:r>
            <a:r>
              <a:rPr lang="en-US" altLang="zh-CN" sz="3600" b="1" i="1" dirty="0">
                <a:solidFill>
                  <a:srgbClr val="FF0000"/>
                </a:solidFill>
              </a:rPr>
              <a:t> )  </a:t>
            </a:r>
            <a:endParaRPr lang="en-US" altLang="zh-CN" sz="3600" b="1" i="1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3637915" y="6016625"/>
            <a:ext cx="1222375" cy="44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/>
      <p:bldP spid="18" grpId="0"/>
      <p:bldP spid="19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89" y="1814612"/>
            <a:ext cx="8229600" cy="2260848"/>
          </a:xfrm>
        </p:spPr>
        <p:txBody>
          <a:bodyPr/>
          <a:lstStyle/>
          <a:p>
            <a:pPr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Winter days </a:t>
            </a:r>
            <a:r>
              <a:rPr lang="en-US" altLang="zh-CN" b="1" i="1" dirty="0">
                <a:solidFill>
                  <a:schemeClr val="tx1"/>
                </a:solidFill>
                <a:ea typeface="方正粗黑宋简体" panose="02000000000000000000" pitchFamily="2" charset="-122"/>
              </a:rPr>
              <a:t>are full of</a:t>
            </a:r>
            <a:r>
              <a:rPr lang="en-US" altLang="zh-CN" b="1" i="1" dirty="0">
                <a:solidFill>
                  <a:srgbClr val="FF0000"/>
                </a:solidFill>
                <a:ea typeface="方正粗黑宋简体" panose="02000000000000000000" pitchFamily="2" charset="-122"/>
              </a:rPr>
              <a:t> </a:t>
            </a:r>
            <a:r>
              <a:rPr lang="en-US" altLang="zh-CN" b="1" i="1" dirty="0">
                <a:ea typeface="方正粗黑宋简体" panose="02000000000000000000" pitchFamily="2" charset="-122"/>
              </a:rPr>
              <a:t>snow,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r>
              <a:rPr lang="en-US" altLang="zh-CN" b="1" i="1" dirty="0">
                <a:ea typeface="方正粗黑宋简体" panose="02000000000000000000" pitchFamily="2" charset="-122"/>
              </a:rPr>
              <a:t>When trees and flowers </a:t>
            </a:r>
            <a:r>
              <a:rPr lang="en-US" altLang="zh-CN" b="1" i="1" dirty="0">
                <a:solidFill>
                  <a:srgbClr val="FF0000"/>
                </a:solidFill>
                <a:ea typeface="方正粗黑宋简体" panose="02000000000000000000" pitchFamily="2" charset="-122"/>
              </a:rPr>
              <a:t>forget</a:t>
            </a:r>
            <a:r>
              <a:rPr lang="en-US" altLang="zh-CN" b="1" i="1" dirty="0">
                <a:ea typeface="方正粗黑宋简体" panose="02000000000000000000" pitchFamily="2" charset="-122"/>
              </a:rPr>
              <a:t> to grow,</a:t>
            </a: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endParaRPr lang="en-US" altLang="zh-CN" b="1" i="1" dirty="0">
              <a:ea typeface="方正粗黑宋简体" panose="02000000000000000000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6" name="标题 3"/>
          <p:cNvSpPr>
            <a:spLocks noGrp="1"/>
          </p:cNvSpPr>
          <p:nvPr>
            <p:ph type="title"/>
          </p:nvPr>
        </p:nvSpPr>
        <p:spPr>
          <a:xfrm>
            <a:off x="4524402" y="0"/>
            <a:ext cx="46195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altLang="zh-CN" sz="5400" b="1" cap="none" spc="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More examples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162" y="1168445"/>
            <a:ext cx="19041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Stanza 1 </a:t>
            </a:r>
            <a:endParaRPr lang="zh-CN" altLang="en-US" sz="1100" dirty="0"/>
          </a:p>
        </p:txBody>
      </p:sp>
      <p:sp>
        <p:nvSpPr>
          <p:cNvPr id="2" name="矩形 1"/>
          <p:cNvSpPr/>
          <p:nvPr/>
        </p:nvSpPr>
        <p:spPr>
          <a:xfrm>
            <a:off x="421189" y="3180224"/>
            <a:ext cx="7272808" cy="11741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altLang="zh-CN" sz="3200" b="1" i="1" dirty="0">
                <a:solidFill>
                  <a:prstClr val="black"/>
                </a:solidFill>
                <a:ea typeface="方正粗黑宋简体" panose="02000000000000000000" pitchFamily="2" charset="-122"/>
              </a:rPr>
              <a:t>Winter days </a:t>
            </a:r>
            <a:r>
              <a:rPr lang="en-US" altLang="zh-CN" sz="3200" b="1" i="1" dirty="0">
                <a:solidFill>
                  <a:schemeClr val="tx1"/>
                </a:solidFill>
                <a:ea typeface="方正粗黑宋简体" panose="02000000000000000000" pitchFamily="2" charset="-122"/>
              </a:rPr>
              <a:t>are full of</a:t>
            </a:r>
            <a:r>
              <a:rPr lang="en-US" altLang="zh-CN" sz="3200" b="1" i="1" dirty="0">
                <a:solidFill>
                  <a:srgbClr val="FF0000"/>
                </a:solidFill>
                <a:ea typeface="方正粗黑宋简体" panose="02000000000000000000" pitchFamily="2" charset="-122"/>
              </a:rPr>
              <a:t> </a:t>
            </a:r>
            <a:r>
              <a:rPr lang="en-US" altLang="zh-CN" sz="3200" b="1" i="1" dirty="0">
                <a:solidFill>
                  <a:prstClr val="black"/>
                </a:solidFill>
                <a:ea typeface="方正粗黑宋简体" panose="02000000000000000000" pitchFamily="2" charset="-122"/>
              </a:rPr>
              <a:t>snow,</a:t>
            </a:r>
            <a:endParaRPr lang="en-US" altLang="zh-CN" sz="3200" b="1" i="1" dirty="0">
              <a:solidFill>
                <a:prstClr val="black"/>
              </a:solidFill>
              <a:ea typeface="方正粗黑宋简体" panose="02000000000000000000" pitchFamily="2" charset="-122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US" altLang="zh-CN" sz="3200" b="1" i="1" dirty="0">
                <a:solidFill>
                  <a:prstClr val="black"/>
                </a:solidFill>
                <a:ea typeface="方正粗黑宋简体" panose="02000000000000000000" pitchFamily="2" charset="-122"/>
              </a:rPr>
              <a:t>When trees and flowers </a:t>
            </a:r>
            <a:r>
              <a:rPr lang="en-US" altLang="zh-CN" sz="3200" b="1" i="1" dirty="0">
                <a:solidFill>
                  <a:srgbClr val="FF0000"/>
                </a:solidFill>
                <a:ea typeface="方正粗黑宋简体" panose="02000000000000000000" pitchFamily="2" charset="-122"/>
              </a:rPr>
              <a:t> stop </a:t>
            </a:r>
            <a:r>
              <a:rPr lang="en-US" altLang="zh-CN" sz="3200" b="1" i="1" dirty="0">
                <a:solidFill>
                  <a:prstClr val="black"/>
                </a:solidFill>
                <a:ea typeface="方正粗黑宋简体" panose="02000000000000000000" pitchFamily="2" charset="-122"/>
              </a:rPr>
              <a:t>to grow,</a:t>
            </a:r>
            <a:endParaRPr lang="en-US" altLang="zh-CN" sz="3200" b="1" i="1" dirty="0">
              <a:solidFill>
                <a:prstClr val="black"/>
              </a:solidFill>
              <a:ea typeface="方正粗黑宋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50284" y="3305329"/>
            <a:ext cx="8640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4" name="云形 13"/>
          <p:cNvSpPr/>
          <p:nvPr/>
        </p:nvSpPr>
        <p:spPr>
          <a:xfrm>
            <a:off x="395288" y="4797425"/>
            <a:ext cx="2447925" cy="115252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539750" y="5081588"/>
            <a:ext cx="29924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vivid </a:t>
            </a:r>
            <a:r>
              <a:rPr lang="zh-CN" altLang="en-US" sz="3200" dirty="0">
                <a:latin typeface="Comic Sans MS" panose="030F0702030302020204" pitchFamily="66" charset="0"/>
              </a:rPr>
              <a:t>生动</a:t>
            </a:r>
            <a:r>
              <a:rPr lang="en-US" altLang="zh-CN" sz="3200" dirty="0">
                <a:latin typeface="Comic Sans MS" panose="030F0702030302020204" pitchFamily="66" charset="0"/>
              </a:rPr>
              <a:t> 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16" name="云形 15"/>
          <p:cNvSpPr/>
          <p:nvPr/>
        </p:nvSpPr>
        <p:spPr>
          <a:xfrm>
            <a:off x="4043363" y="4616450"/>
            <a:ext cx="4752975" cy="151288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5"/>
          <p:cNvSpPr txBox="1"/>
          <p:nvPr/>
        </p:nvSpPr>
        <p:spPr>
          <a:xfrm>
            <a:off x="4217988" y="5081588"/>
            <a:ext cx="51847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imaginative </a:t>
            </a:r>
            <a:r>
              <a:rPr lang="zh-CN" altLang="en-US" sz="3200" dirty="0">
                <a:latin typeface="Comic Sans MS" panose="030F0702030302020204" pitchFamily="66" charset="0"/>
              </a:rPr>
              <a:t>充满想象力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 bldLvl="0" animBg="1"/>
      <p:bldP spid="4" grpId="0"/>
      <p:bldP spid="15" grpId="0"/>
      <p:bldP spid="1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7128,&quot;width&quot;:5464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UNIT_PLACING_PICTURE_USER_VIEWPORT" val="{&quot;height&quot;:7128,&quot;width&quot;:5464}"/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YTNmMTZmZDY1NjI2ZTQ5MDQzMTYzNTY3ZTNjOGUxMG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TABLE_BEAUTIFY" val="smartTable{de3ee389-9da1-483c-8606-5e8048a9cd79}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4973</Words>
  <Application>WPS 演示</Application>
  <PresentationFormat>全屏显示(4:3)</PresentationFormat>
  <Paragraphs>290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方正粗黑宋简体</vt:lpstr>
      <vt:lpstr>Comic Sans MS</vt:lpstr>
      <vt:lpstr>微软雅黑</vt:lpstr>
      <vt:lpstr>Arial Unicode MS</vt:lpstr>
      <vt:lpstr>Calibri</vt:lpstr>
      <vt:lpstr>Office 主题</vt:lpstr>
      <vt:lpstr>Listen to a song</vt:lpstr>
      <vt:lpstr>PowerPoint 演示文稿</vt:lpstr>
      <vt:lpstr>8A Unit7  ReadingII</vt:lpstr>
      <vt:lpstr>PowerPoint 演示文稿</vt:lpstr>
      <vt:lpstr>Tips for appreciating poems</vt:lpstr>
      <vt:lpstr>Read and Feel</vt:lpstr>
      <vt:lpstr>Try your own rhyme---Practice</vt:lpstr>
      <vt:lpstr>Read and Feel</vt:lpstr>
      <vt:lpstr>More examples</vt:lpstr>
      <vt:lpstr>Rewrite(改写)</vt:lpstr>
      <vt:lpstr>Personification----Have a try </vt:lpstr>
      <vt:lpstr>PowerPoint 演示文稿</vt:lpstr>
      <vt:lpstr>PowerPoint 演示文稿</vt:lpstr>
      <vt:lpstr>Personification----Have a try </vt:lpstr>
      <vt:lpstr>Read and Feel</vt:lpstr>
      <vt:lpstr>Imitate a stanza(仿写)</vt:lpstr>
      <vt:lpstr>PowerPoint 演示文稿</vt:lpstr>
      <vt:lpstr>Imitate a stanza(仿写)</vt:lpstr>
      <vt:lpstr>Read and Feel</vt:lpstr>
      <vt:lpstr>PowerPoint 演示文稿</vt:lpstr>
      <vt:lpstr>Further thinking</vt:lpstr>
      <vt:lpstr>Group work: Appreciation(赏析)</vt:lpstr>
      <vt:lpstr>Homework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8A Unit7  Reading (2)</dc:title>
  <dc:creator>Gao Ping</dc:creator>
  <cp:lastModifiedBy>カカシ33</cp:lastModifiedBy>
  <cp:revision>68</cp:revision>
  <dcterms:created xsi:type="dcterms:W3CDTF">2019-11-04T11:54:00Z</dcterms:created>
  <dcterms:modified xsi:type="dcterms:W3CDTF">2023-12-20T13:57:30Z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86FB51A0EBCE437B964D0FE5CD66C19E_12</vt:lpwstr>
  </property>
</Properties>
</file>